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581" r:id="rId2"/>
    <p:sldId id="578" r:id="rId3"/>
    <p:sldId id="607" r:id="rId4"/>
    <p:sldId id="627" r:id="rId5"/>
    <p:sldId id="608" r:id="rId6"/>
    <p:sldId id="621" r:id="rId7"/>
    <p:sldId id="628" r:id="rId8"/>
    <p:sldId id="629" r:id="rId9"/>
    <p:sldId id="630" r:id="rId10"/>
    <p:sldId id="631" r:id="rId11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99" autoAdjust="0"/>
    <p:restoredTop sz="91486" autoAdjust="0"/>
  </p:normalViewPr>
  <p:slideViewPr>
    <p:cSldViewPr>
      <p:cViewPr varScale="1">
        <p:scale>
          <a:sx n="183" d="100"/>
          <a:sy n="183" d="100"/>
        </p:scale>
        <p:origin x="216" y="116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5/25/18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2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 Corinthians </a:t>
            </a:r>
            <a:r>
              <a:rPr lang="en-AU" sz="4400" kern="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13:1-7</a:t>
            </a: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3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6340" y="0"/>
            <a:ext cx="9122955" cy="58477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Agape love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God-given attitude of the heart, and an act of the will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7" y="481236"/>
            <a:ext cx="9113008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relationship between Christians </a:t>
            </a:r>
            <a:r>
              <a:rPr lang="en-US" sz="22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MUST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be Agape love!!!!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0221" y="792669"/>
            <a:ext cx="1832089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1.  Patient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3828" y="1163750"/>
            <a:ext cx="1832089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2.  Kind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0202" y="1458571"/>
            <a:ext cx="3096344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3.  Does not Envy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53491" y="1762094"/>
            <a:ext cx="2598589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4.  Does not Boast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60455" y="2097299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5.  Is not Arrogant (or proud)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60456" y="2421452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6.  Is not Rude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60456" y="2745281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7.  Not self-seeking / selfish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53491" y="3029721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8.  Not irritable / easily angered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53491" y="3353550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9.  Keeps no record of wrongs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93277" y="3679918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10. Does not rejoice at wrongdoing 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93278" y="4008355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11.  Rejoices in the truth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93278" y="4307210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12.  Bears all things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-93279" y="4612015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13.  Never loses faith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-93279" y="4934502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14.  Never exhausts hope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-60456" y="5286089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15.  Endures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779911" y="1328230"/>
            <a:ext cx="5336703" cy="2462213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AU" sz="2200" u="sng" dirty="0" smtClean="0">
                <a:solidFill>
                  <a:schemeClr val="bg1"/>
                </a:solidFill>
              </a:rPr>
              <a:t>How to love like this</a:t>
            </a:r>
            <a:r>
              <a:rPr lang="en-AU" sz="2200" dirty="0" smtClean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200" dirty="0" smtClean="0">
                <a:solidFill>
                  <a:schemeClr val="bg1"/>
                </a:solidFill>
              </a:rPr>
              <a:t>Receive Love from God</a:t>
            </a:r>
            <a:br>
              <a:rPr lang="en-AU" sz="2200" dirty="0" smtClean="0">
                <a:solidFill>
                  <a:schemeClr val="bg1"/>
                </a:solidFill>
              </a:rPr>
            </a:br>
            <a:r>
              <a:rPr lang="en-AU" sz="2200" dirty="0" smtClean="0">
                <a:solidFill>
                  <a:schemeClr val="bg1"/>
                </a:solidFill>
              </a:rPr>
              <a:t>(enter into the Love of God)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200" dirty="0" smtClean="0">
                <a:solidFill>
                  <a:schemeClr val="bg1"/>
                </a:solidFill>
              </a:rPr>
              <a:t>Recognise that feelings are imperfect / distorted love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200" dirty="0" smtClean="0">
                <a:solidFill>
                  <a:schemeClr val="bg1"/>
                </a:solidFill>
              </a:rPr>
              <a:t>Repent of our distortion of what love is</a:t>
            </a:r>
          </a:p>
          <a:p>
            <a:pPr marL="342900" indent="-342900">
              <a:buFont typeface="+mj-lt"/>
              <a:buAutoNum type="arabicPeriod"/>
            </a:pPr>
            <a:r>
              <a:rPr lang="en-AU" sz="2200" dirty="0" smtClean="0">
                <a:solidFill>
                  <a:schemeClr val="bg1"/>
                </a:solidFill>
              </a:rPr>
              <a:t>Make “Love”, an act of the will</a:t>
            </a:r>
            <a:endParaRPr lang="en-AU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58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AU" sz="4400" b="1">
                <a:solidFill>
                  <a:schemeClr val="bg1"/>
                </a:solidFill>
                <a:latin typeface="Times New Roman" charset="0"/>
                <a:ea typeface="Arial" charset="0"/>
              </a:rPr>
              <a:t>13 </a:t>
            </a:r>
            <a:r>
              <a:rPr lang="en-AU" sz="3200">
                <a:solidFill>
                  <a:schemeClr val="bg1"/>
                </a:solidFill>
                <a:latin typeface="Times New Roman" charset="0"/>
                <a:ea typeface="Arial" charset="0"/>
              </a:rPr>
              <a:t>If I speak in the tongues of men and of angels, but have not love, I am a noisy gong or a clanging cymbal.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2 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if I have prophetic powers, and understand all mysteries and all knowledge, and if I have all faith, so as to remove mountains, but have not love, I am nothing.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3 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If I give away all I have, and if I deliver up my body to be burned, but have not love, I gain nothing.</a:t>
            </a:r>
            <a:r>
              <a:rPr lang="en-GB" sz="3200" dirty="0">
                <a:solidFill>
                  <a:schemeClr val="bg1"/>
                </a:solidFill>
              </a:rPr>
              <a:t> 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7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54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4 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Love is patient and kind;  love does not envy or boast;  it is not arrogant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5 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or rude.  It does not insist on its own way;  it is not irritable or resentful;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6 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it does not rejoice at wrongdoing, but rejoices with the truth.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7 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Love bears all things, believes all things, hopes all things, endures all things. </a:t>
            </a:r>
            <a:endParaRPr lang="en-GB" sz="32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  <a:cs typeface="Times New Roman" charset="0"/>
              </a:rPr>
              <a:t> </a:t>
            </a:r>
            <a:endParaRPr lang="en-GB" sz="3200" dirty="0">
              <a:solidFill>
                <a:schemeClr val="bg1"/>
              </a:solidFill>
              <a:latin typeface="Calibri" charset="0"/>
              <a:ea typeface="Arial" charset="0"/>
              <a:cs typeface="Times New Roman" charset="0"/>
            </a:endParaRPr>
          </a:p>
          <a:p>
            <a:r>
              <a:rPr lang="en-AU" sz="3200" b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8 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Love never ends</a:t>
            </a:r>
            <a:r>
              <a:rPr lang="en-AU" sz="3200" dirty="0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.......</a:t>
            </a:r>
            <a:r>
              <a:rPr lang="en-GB" sz="3200" dirty="0" smtClean="0">
                <a:solidFill>
                  <a:schemeClr val="bg1"/>
                </a:solidFill>
              </a:rPr>
              <a:t> </a:t>
            </a:r>
            <a:r>
              <a:rPr lang="en-GB" sz="3200" dirty="0" smtClean="0">
                <a:solidFill>
                  <a:schemeClr val="bg1"/>
                </a:solidFill>
              </a:rPr>
              <a:t> 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4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883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800" b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13 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If I speak in the tongues of men and of angels, but have not love, I am a noisy gong or a clanging cymbal.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2 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And if I have prophetic powers, and understand all mysteries and all knowledge, and if I have all faith, so as to remove mountains, but have not love, I am nothing.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3 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If I give away all I have, and if I deliver up my body to be burned, but have not love, I gain nothing. </a:t>
            </a:r>
            <a:endParaRPr lang="en-GB" sz="1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1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GB" sz="10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4 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Love is patient and kind;  love does not envy or boast;  it is not arrogant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5 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or rude.  It does not insist on its own way;  it is not irritable or resentful;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6 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it does not rejoice at wrongdoing, but rejoices with the truth.  </a:t>
            </a:r>
            <a:r>
              <a:rPr lang="en-AU" sz="2800" b="1" baseline="300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7 </a:t>
            </a:r>
            <a:r>
              <a:rPr lang="en-AU" sz="28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Love bears all things, believes all things, hopes all things, endures all things.</a:t>
            </a:r>
            <a:r>
              <a:rPr lang="en-GB" sz="2800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endParaRPr lang="en-GB" sz="28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6340" y="0"/>
            <a:ext cx="9122955" cy="110799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Eros love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Boy/Girl;  Husband/Wife;  Romantic feeling of attraction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Phileo love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Brotherly love;  Feeling of friendship / </a:t>
            </a:r>
            <a:r>
              <a:rPr lang="en-US" sz="2200" dirty="0" err="1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mateship</a:t>
            </a:r>
            <a:endParaRPr lang="en-US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Agape love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A God-given attitude of the heart, and an act of the will</a:t>
            </a:r>
            <a:endParaRPr lang="en-AU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10604" y="999373"/>
            <a:ext cx="6768752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sort of love that God has for us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love that loves enemies (not reliant upon a feeling)</a:t>
            </a:r>
            <a:endParaRPr lang="en-US" sz="2200" dirty="0" smtClean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4500" y="1921396"/>
            <a:ext cx="8640960" cy="1938992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sz="2400" i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4 </a:t>
            </a:r>
            <a:r>
              <a:rPr lang="en-AU" sz="2400" i="1" dirty="0">
                <a:solidFill>
                  <a:schemeClr val="bg1"/>
                </a:solidFill>
                <a:latin typeface="Times New Roman" charset="0"/>
                <a:ea typeface="Arial" charset="0"/>
              </a:rPr>
              <a:t>Jesus is patient and kind.  Jesus does not envy, or boast.  He is not proud, or rude.  He is not self-seeking.  He is not irritable, and He keeps no record of wrongs.  </a:t>
            </a:r>
            <a:r>
              <a:rPr lang="en-AU" sz="2400" i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6 </a:t>
            </a:r>
            <a:r>
              <a:rPr lang="en-AU" sz="2400" i="1" dirty="0">
                <a:solidFill>
                  <a:schemeClr val="bg1"/>
                </a:solidFill>
                <a:latin typeface="Times New Roman" charset="0"/>
                <a:ea typeface="Arial" charset="0"/>
              </a:rPr>
              <a:t>Jesus does not delight in evil, but He rejoices with the truth.  </a:t>
            </a:r>
            <a:r>
              <a:rPr lang="en-AU" sz="2400" i="1" baseline="30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7 </a:t>
            </a:r>
            <a:r>
              <a:rPr lang="en-AU" sz="2400" i="1" dirty="0">
                <a:solidFill>
                  <a:schemeClr val="bg1"/>
                </a:solidFill>
                <a:latin typeface="Times New Roman" charset="0"/>
                <a:ea typeface="Arial" charset="0"/>
              </a:rPr>
              <a:t>Jesus always protects, always trusts, always hopes, always perseveres. </a:t>
            </a:r>
            <a:r>
              <a:rPr lang="en-AU" sz="2400" i="1" dirty="0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  </a:t>
            </a:r>
            <a:r>
              <a:rPr lang="en-AU" sz="2400" i="1" baseline="30000" dirty="0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8 </a:t>
            </a:r>
            <a:r>
              <a:rPr lang="en-AU" sz="2400" i="1" dirty="0">
                <a:solidFill>
                  <a:schemeClr val="bg1"/>
                </a:solidFill>
                <a:latin typeface="Times New Roman" charset="0"/>
                <a:ea typeface="Arial" charset="0"/>
              </a:rPr>
              <a:t>Jesus never fails. …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95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6340" y="0"/>
            <a:ext cx="9122955" cy="58477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Agape love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God-given attitude of the heart, and an act of the will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7" y="481236"/>
            <a:ext cx="9113008" cy="1107996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sort of love that God has for us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love that loves enemies (not reliant upon a feeling)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We love because He first loved 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045" y="1561356"/>
            <a:ext cx="9122955" cy="477054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 </a:t>
            </a:r>
            <a:r>
              <a:rPr lang="en-US" sz="2500" dirty="0" err="1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Cor</a:t>
            </a:r>
            <a:r>
              <a:rPr lang="en-US" sz="25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13 is about Spiritual Gifts &amp; Relationships within the Church</a:t>
            </a:r>
            <a:endParaRPr lang="en-AU" sz="25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045" y="1921396"/>
            <a:ext cx="9113008" cy="1785104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Spiritual giftedness, without love, is worth nothing.  It’s even annoying...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Sacrificial giving, without love   =   nothing gained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God wants us to be so filled with love, that we give generously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If we sacrifice for a reward, there is no reward.  </a:t>
            </a:r>
            <a:b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But sacrificial love = great reward</a:t>
            </a:r>
          </a:p>
        </p:txBody>
      </p:sp>
      <p:sp>
        <p:nvSpPr>
          <p:cNvPr id="8" name="Rectangle 7"/>
          <p:cNvSpPr/>
          <p:nvPr/>
        </p:nvSpPr>
        <p:spPr>
          <a:xfrm>
            <a:off x="179512" y="3706500"/>
            <a:ext cx="8640960" cy="1938992"/>
          </a:xfrm>
          <a:prstGeom prst="rect">
            <a:avLst/>
          </a:prstGeom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AU" sz="2400" b="1" dirty="0">
                <a:solidFill>
                  <a:schemeClr val="bg1"/>
                </a:solidFill>
                <a:latin typeface="Times New Roman" charset="0"/>
                <a:ea typeface="Arial" charset="0"/>
              </a:rPr>
              <a:t>2</a:t>
            </a:r>
            <a:r>
              <a:rPr lang="en-AU" sz="24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 Corinthians 9: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6 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The point is this:  whoever sows sparingly will also </a:t>
            </a:r>
            <a:r>
              <a:rPr lang="en-AU" sz="2400" b="1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reap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 sparingly, and whoever sows bountifully will also </a:t>
            </a:r>
            <a:r>
              <a:rPr lang="en-AU" sz="2400" b="1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reap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 bountifully.  </a:t>
            </a:r>
            <a:r>
              <a:rPr lang="en-AU" sz="24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7 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Each one must give as he has decided in his heart, not reluctantly or under compulsion, for God loves a </a:t>
            </a:r>
            <a:r>
              <a:rPr lang="en-AU" sz="2400" b="1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cheerful</a:t>
            </a:r>
            <a:r>
              <a:rPr lang="en-AU" sz="24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 giver.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  <a:endParaRPr lang="en-GB" sz="2400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65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6340" y="0"/>
            <a:ext cx="9122955" cy="58477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Agape love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God-given attitude of the heart, and an act of the will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7" y="481236"/>
            <a:ext cx="9113008" cy="769441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sort of love that God has for us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relationship between Christians </a:t>
            </a:r>
            <a:r>
              <a:rPr lang="en-US" sz="22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MUST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be Agape love!!!!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07" y="1201316"/>
            <a:ext cx="1832089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1.  Patient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572397"/>
            <a:ext cx="1832089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2.  Kind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16374" y="1867218"/>
            <a:ext cx="3096344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3.  Does not Envy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39663" y="2170741"/>
            <a:ext cx="2598589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4.  Does not Boast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9632" y="1177915"/>
            <a:ext cx="5256584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Puts up with a lot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23727" y="1894117"/>
            <a:ext cx="6992887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Eager striving for the good of others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not for self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46627" y="2505946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5.  Is not Arrogant (or proud)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33188" y="2505945"/>
            <a:ext cx="5760640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 inflation </a:t>
            </a:r>
            <a:r>
              <a:rPr lang="en-US" sz="22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of self-importance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46628" y="2830099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6.  Is not Rude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1680" y="2830099"/>
            <a:ext cx="7452320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Good order;  good taste;  courtesy;  no inappropriate talk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46628" y="3153928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7.  Not self-seeking / selfish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39663" y="3438368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8.  Not irritable / easily angered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35896" y="3461273"/>
            <a:ext cx="4824536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Isn’t ‘touchy’ / easily offended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39663" y="3762197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9.  Keeps no record of wrongs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19872" y="3762196"/>
            <a:ext cx="5696742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Doesn’t keep account of the faults of others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79449" y="4088565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10. Does not rejoice at wrongdoing 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17693" y="4137137"/>
            <a:ext cx="4900600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Never happy to see another fall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79450" y="4417002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11.  Rejoices in the truth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71800" y="4436270"/>
            <a:ext cx="6372200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Doesn’t pretend.  Doesn’t try to cover up bad news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79450" y="4715857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12.  Bears all things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-79451" y="5020662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13.  Never loses faith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-79451" y="5343149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14.  Never exhausts hope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0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6340" y="0"/>
            <a:ext cx="9122955" cy="584775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Agape love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 A God-given attitude of the heart, and an act of the will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07" y="481236"/>
            <a:ext cx="9113008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The relationship between Christians </a:t>
            </a:r>
            <a:r>
              <a:rPr lang="en-US" sz="22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MUST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be Agape love!!!!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0221" y="792669"/>
            <a:ext cx="1832089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1.  Patient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13828" y="1163750"/>
            <a:ext cx="1832089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2.  Kind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0202" y="1458571"/>
            <a:ext cx="3096344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3.  Does not Envy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53491" y="1762094"/>
            <a:ext cx="2598589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4.  Does not Boast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45804" y="769268"/>
            <a:ext cx="5256584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Puts up with a lot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09899" y="1485470"/>
            <a:ext cx="6992887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Eager striving for the good of others </a:t>
            </a:r>
            <a:r>
              <a:rPr lang="mr-IN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–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not for self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60455" y="2097299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5.  Is not Arrogant (or proud)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19360" y="2097298"/>
            <a:ext cx="5760640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No inflation </a:t>
            </a:r>
            <a:r>
              <a:rPr lang="en-US" sz="220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of self-importance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60456" y="2421452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6.  Is not Rude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77852" y="2421452"/>
            <a:ext cx="7452320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Good order;  good taste;  courtesy;  no inappropriate talk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60456" y="2745281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7.  Not self-seeking / selfish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53491" y="3029721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8.  Not irritable / easily angered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22068" y="3052626"/>
            <a:ext cx="4824536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Isn’t ‘touchy’ / easily offended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53491" y="3353550"/>
            <a:ext cx="4042563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9.  Keeps no record of wrongs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06044" y="3353549"/>
            <a:ext cx="5696742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Doesn’t keep account of the faults of others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93277" y="3679918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10. Does not rejoice at wrongdoing 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03865" y="3728490"/>
            <a:ext cx="4900600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Never happy to see another fall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-93278" y="4008355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11.  Rejoices in the truth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57972" y="4027623"/>
            <a:ext cx="6372200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Doesn’t pretend.  Doesn’t try to cover up bad news</a:t>
            </a:r>
            <a:endParaRPr lang="en-US" sz="22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93278" y="4307210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12.  Bears all things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-93279" y="4612015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13.  Never loses faith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-93279" y="4934502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14.  Never exhausts hope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-60456" y="5286089"/>
            <a:ext cx="4223065" cy="430887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  <a:latin typeface="Times New Roman" charset="0"/>
                <a:ea typeface="Times New Roman" charset="0"/>
                <a:cs typeface="Times New Roman" charset="0"/>
              </a:rPr>
              <a:t>15.  Endures</a:t>
            </a:r>
            <a:endParaRPr lang="en-AU" sz="2200" dirty="0" smtClean="0">
              <a:solidFill>
                <a:srgbClr val="FFFF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60065</TotalTime>
  <Words>707</Words>
  <Application>Microsoft Macintosh PowerPoint</Application>
  <PresentationFormat>On-screen Show (16:10)</PresentationFormat>
  <Paragraphs>97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Comic Sans MS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898</cp:revision>
  <cp:lastPrinted>2018-05-25T08:48:16Z</cp:lastPrinted>
  <dcterms:created xsi:type="dcterms:W3CDTF">2016-11-04T06:28:01Z</dcterms:created>
  <dcterms:modified xsi:type="dcterms:W3CDTF">2018-05-25T08:53:05Z</dcterms:modified>
</cp:coreProperties>
</file>